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
  </p:notesMasterIdLst>
  <p:sldIdLst>
    <p:sldId id="306" r:id="rId5"/>
    <p:sldId id="302" r:id="rId6"/>
    <p:sldId id="303" r:id="rId7"/>
    <p:sldId id="309" r:id="rId8"/>
    <p:sldId id="261" r:id="rId9"/>
  </p:sldIdLst>
  <p:sldSz cx="12801600" cy="9601200" type="A3"/>
  <p:notesSz cx="9926638" cy="1435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linda Birchall [DPMC]" initials="BB[" lastIdx="6" clrIdx="0">
    <p:extLst>
      <p:ext uri="{19B8F6BF-5375-455C-9EA6-DF929625EA0E}">
        <p15:presenceInfo xmlns:p15="http://schemas.microsoft.com/office/powerpoint/2012/main" userId="S::Belinda.Birchall@dpmc.govt.nz::e2f2aa1e-2502-4665-ad37-c1e08b566e50" providerId="AD"/>
      </p:ext>
    </p:extLst>
  </p:cmAuthor>
  <p:cmAuthor id="2" name="Libby Greville" initials="LG" lastIdx="4" clrIdx="1">
    <p:extLst>
      <p:ext uri="{19B8F6BF-5375-455C-9EA6-DF929625EA0E}">
        <p15:presenceInfo xmlns:p15="http://schemas.microsoft.com/office/powerpoint/2012/main" userId="S::libby.greville@dpmc.govt.nz::1b38c824-4f69-450b-b95e-8cb40c7813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4B6AC2-5E27-4216-4299-FECB2E080F9A}" v="45" dt="2021-10-21T21:40:40.455"/>
    <p1510:client id="{12BCCF70-1ABE-428C-8A71-7764E4844634}" v="104" dt="2021-10-18T03:10:50.329"/>
    <p1510:client id="{15F6E0DF-29AD-40E5-9E4B-005D72600BE1}" v="2642" dt="2021-10-17T23:29:33.292"/>
    <p1510:client id="{2D8DDC5F-2902-29FB-98DB-1147D71C4CB7}" v="11" dt="2021-10-21T21:02:57.684"/>
    <p1510:client id="{32E8D683-A9E4-4A83-AFD6-B014CC543BB0}" v="1" dt="2021-10-18T01:01:39.243"/>
    <p1510:client id="{3CAFECC5-3C4D-4E9C-8E1A-9A12677CDCEF}" v="23" dt="2021-10-21T20:01:25.561"/>
    <p1510:client id="{586F0D60-9BB5-4201-9DBB-429B3910EF8F}" v="138" dt="2021-10-17T23:08:09.726"/>
    <p1510:client id="{61640443-2047-4FCA-BEDC-B69DE1759870}" v="64" dt="2021-10-18T02:17:51.919"/>
    <p1510:client id="{629A3B0A-0ACA-4851-9CBC-AABBF0FFE9E7}" v="3" dt="2021-10-18T00:58:21.081"/>
    <p1510:client id="{6D46CF3F-B2E9-4BD2-971C-BBAE2A7FBFE5}" v="13" dt="2021-10-21T06:25:59.656"/>
    <p1510:client id="{77A945AD-02CC-418B-A0F3-F8138BFE6D68}" v="364" dt="2021-10-18T02:46:11.009"/>
    <p1510:client id="{82B173EC-BFBC-4D70-B4D2-A6393FB45D40}" v="400" dt="2021-10-18T02:08:06.653"/>
    <p1510:client id="{A32618B0-D5E9-7618-5E81-42925BE66720}" v="10" dt="2021-10-21T20:54:07.981"/>
    <p1510:client id="{A8645262-C61E-4EF5-B9BB-7A6759627E46}" v="237" dt="2021-10-18T03:22:38.326"/>
    <p1510:client id="{BC4D7678-24D6-46C8-93A2-F2EA085F79F8}" v="934" dt="2021-10-18T00:28:14.907"/>
    <p1510:client id="{BD3C2113-1590-4AC0-8AE1-1900857D9A74}" v="136" dt="2021-10-19T04:27:37.476"/>
    <p1510:client id="{CA9217D6-4B37-4EFD-AB49-89A4B8CC32C6}" v="576" dt="2021-10-18T03:01:37.967"/>
    <p1510:client id="{D2E74677-D126-4171-A8EB-01529C055DAD}" v="1" dt="2021-10-18T03:52:36.112"/>
    <p1510:client id="{D3181433-E853-4A4E-A28C-FF45A079723B}" v="9" vWet="11" dt="2021-10-18T01:25:23.195"/>
    <p1510:client id="{E015572A-B054-4DCE-8B83-228B000DDE8F}" v="86" dt="2021-10-18T03:35:20.621"/>
    <p1510:client id="{E4C3B4C6-2513-41F1-A422-B05A2152D453}" v="499" dt="2021-10-21T04:22:32.283"/>
    <p1510:client id="{E8B96714-D6C3-48F0-B40D-46B9105B14E5}" v="21" dt="2021-10-18T01:28:07.395"/>
    <p1510:client id="{FD994B5B-FFD8-4FF0-A61D-0F31C0A1674F}" v="28" dt="2021-10-18T03:38:41.581"/>
    <p1510:client id="{FF627819-DCF1-4B60-AF28-F74D42588E0F}" v="20" dt="2021-10-18T04:00:55.441"/>
    <p1510:client id="{FF9C1BDB-92F8-48A3-9790-F81B668824CB}" v="50" dt="2021-10-18T01:21:46.2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140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71913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5622925" y="0"/>
            <a:ext cx="4302125" cy="719138"/>
          </a:xfrm>
          <a:prstGeom prst="rect">
            <a:avLst/>
          </a:prstGeom>
        </p:spPr>
        <p:txBody>
          <a:bodyPr vert="horz" lIns="91440" tIns="45720" rIns="91440" bIns="45720" rtlCol="0"/>
          <a:lstStyle>
            <a:lvl1pPr algn="r">
              <a:defRPr sz="1200"/>
            </a:lvl1pPr>
          </a:lstStyle>
          <a:p>
            <a:fld id="{A0F9700D-0A7C-42CD-B8C6-D1545E5DCB61}" type="datetimeFigureOut">
              <a:rPr lang="en-NZ" smtClean="0"/>
              <a:t>22/10/2021</a:t>
            </a:fld>
            <a:endParaRPr lang="en-NZ"/>
          </a:p>
        </p:txBody>
      </p:sp>
      <p:sp>
        <p:nvSpPr>
          <p:cNvPr id="4" name="Slide Image Placeholder 3"/>
          <p:cNvSpPr>
            <a:spLocks noGrp="1" noRot="1" noChangeAspect="1"/>
          </p:cNvSpPr>
          <p:nvPr>
            <p:ph type="sldImg" idx="2"/>
          </p:nvPr>
        </p:nvSpPr>
        <p:spPr>
          <a:xfrm>
            <a:off x="1733550" y="1793875"/>
            <a:ext cx="6459538" cy="484505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992188" y="6908800"/>
            <a:ext cx="7942262" cy="56530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13636625"/>
            <a:ext cx="4302125" cy="719138"/>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5622925" y="13636625"/>
            <a:ext cx="4302125" cy="719138"/>
          </a:xfrm>
          <a:prstGeom prst="rect">
            <a:avLst/>
          </a:prstGeom>
        </p:spPr>
        <p:txBody>
          <a:bodyPr vert="horz" lIns="91440" tIns="45720" rIns="91440" bIns="45720" rtlCol="0" anchor="b"/>
          <a:lstStyle>
            <a:lvl1pPr algn="r">
              <a:defRPr sz="1200"/>
            </a:lvl1pPr>
          </a:lstStyle>
          <a:p>
            <a:fld id="{404C3B76-8D32-4F95-A511-B6202C11AAFF}" type="slidenum">
              <a:rPr lang="en-NZ" smtClean="0"/>
              <a:t>‹#›</a:t>
            </a:fld>
            <a:endParaRPr lang="en-NZ"/>
          </a:p>
        </p:txBody>
      </p:sp>
    </p:spTree>
    <p:extLst>
      <p:ext uri="{BB962C8B-B14F-4D97-AF65-F5344CB8AC3E}">
        <p14:creationId xmlns:p14="http://schemas.microsoft.com/office/powerpoint/2010/main" val="2749899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One of the tools that has helped NZ succeed has been our Alert Level system. This has guided us all through the first phase of pandemic, has served us well, protected us and kept thousands from getting sick or, worse, dying from COVID-19. It’s something we’re incredibly proud of. </a:t>
            </a:r>
            <a:endParaRPr lang="en-US"/>
          </a:p>
          <a:p>
            <a:endParaRPr lang="en-GB">
              <a:cs typeface="Calibri"/>
            </a:endParaRPr>
          </a:p>
          <a:p>
            <a:r>
              <a:rPr lang="en-GB"/>
              <a:t>The Elimination Strategy has worked well for New Zealand but it is not feasible for it to continue long term and it is extremely difficult to maintain with the Delta variant.</a:t>
            </a:r>
            <a:endParaRPr lang="en-GB">
              <a:cs typeface="Calibri"/>
            </a:endParaRPr>
          </a:p>
          <a:p>
            <a:endParaRPr lang="en-NZ">
              <a:cs typeface="Calibri" panose="020F0502020204030204"/>
            </a:endParaRPr>
          </a:p>
          <a:p>
            <a:r>
              <a:rPr lang="en-GB" b="1"/>
              <a:t>Delta has changed how we manage COVID-19, it’s also led to more uncertainty. In the past few weeks, it’s become clear that we need a new system to support us to move to a new chapter, where we learn to live with COVID-19 in a managed way, minimising the impacts it has on our day-to-day lives.</a:t>
            </a:r>
            <a:endParaRPr lang="en-US"/>
          </a:p>
          <a:p>
            <a:endParaRPr lang="en-GB" b="1">
              <a:cs typeface="Calibri"/>
            </a:endParaRPr>
          </a:p>
          <a:p>
            <a:pPr>
              <a:lnSpc>
                <a:spcPct val="90000"/>
              </a:lnSpc>
              <a:spcBef>
                <a:spcPts val="1400"/>
              </a:spcBef>
            </a:pPr>
            <a:r>
              <a:rPr lang="en-NZ"/>
              <a:t>The new framework reflects our kiwi ethos of doing the right thing for your community while living a life with the minimum limitations necessary.  </a:t>
            </a:r>
            <a:r>
              <a:rPr lang="en-US"/>
              <a:t>Vaccination and health system readiness are the critical enablers of the new framework. </a:t>
            </a:r>
            <a:endParaRPr lang="en-US">
              <a:cs typeface="Calibri"/>
            </a:endParaRPr>
          </a:p>
          <a:p>
            <a:pPr>
              <a:lnSpc>
                <a:spcPct val="90000"/>
              </a:lnSpc>
              <a:spcBef>
                <a:spcPts val="1400"/>
              </a:spcBef>
            </a:pPr>
            <a:endParaRPr lang="en-US"/>
          </a:p>
          <a:p>
            <a:pPr>
              <a:lnSpc>
                <a:spcPct val="90000"/>
              </a:lnSpc>
              <a:spcBef>
                <a:spcPts val="1400"/>
              </a:spcBef>
            </a:pPr>
            <a:r>
              <a:rPr lang="en-NZ"/>
              <a:t>The new COVID-19 Protection Framework will provide clarity, enable more activity and help us all to plan ahead. It is developed from the existing Alert Level system which has worked well, but also recognises how high levels of vaccination open up more possibilities. </a:t>
            </a:r>
            <a:endParaRPr lang="en-US">
              <a:cs typeface="Calibri" panose="020F0502020204030204"/>
            </a:endParaRPr>
          </a:p>
          <a:p>
            <a:pPr marL="180975" indent="-180975">
              <a:buFont typeface="Arial,Sans-Serif"/>
              <a:buChar char="•"/>
            </a:pPr>
            <a:endParaRPr lang="mi-NZ">
              <a:cs typeface="Calibri" panose="020F0502020204030204"/>
            </a:endParaRPr>
          </a:p>
        </p:txBody>
      </p:sp>
      <p:sp>
        <p:nvSpPr>
          <p:cNvPr id="4" name="Slide Number Placeholder 3"/>
          <p:cNvSpPr>
            <a:spLocks noGrp="1"/>
          </p:cNvSpPr>
          <p:nvPr>
            <p:ph type="sldNum" sz="quarter" idx="5"/>
          </p:nvPr>
        </p:nvSpPr>
        <p:spPr/>
        <p:txBody>
          <a:bodyPr/>
          <a:lstStyle/>
          <a:p>
            <a:fld id="{404C3B76-8D32-4F95-A511-B6202C11AAFF}" type="slidenum">
              <a:rPr lang="en-NZ" smtClean="0"/>
              <a:t>1</a:t>
            </a:fld>
            <a:endParaRPr lang="en-NZ"/>
          </a:p>
        </p:txBody>
      </p:sp>
    </p:spTree>
    <p:extLst>
      <p:ext uri="{BB962C8B-B14F-4D97-AF65-F5344CB8AC3E}">
        <p14:creationId xmlns:p14="http://schemas.microsoft.com/office/powerpoint/2010/main" val="2065309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Shifting the focus of the response from elimination to an approach based on minimisation and protection.  We need to keep our economy moving, look after people’s wellbeing and get on with our plan to reconnect New Zealand to the world. </a:t>
            </a:r>
            <a:endParaRPr lang="en-US"/>
          </a:p>
          <a:p>
            <a:pPr marL="285750" indent="-285750">
              <a:buFont typeface="Arial,Sans-Serif"/>
              <a:buChar char="•"/>
            </a:pPr>
            <a:endParaRPr lang="en-US"/>
          </a:p>
          <a:p>
            <a:r>
              <a:rPr lang="en-GB"/>
              <a:t>Minimisation means we are aiming to keep the spread of COVID-19 at as low a level as possible. </a:t>
            </a:r>
            <a:r>
              <a:rPr lang="en-US"/>
              <a:t> </a:t>
            </a:r>
            <a:r>
              <a:rPr lang="en-GB"/>
              <a:t>More than likely some level of cases in the community on an ongoing basis, and means containing and controlling outbreaks. </a:t>
            </a:r>
            <a:endParaRPr lang="en-US"/>
          </a:p>
          <a:p>
            <a:endParaRPr lang="en-GB">
              <a:cs typeface="Calibri" panose="020F0502020204030204"/>
            </a:endParaRPr>
          </a:p>
          <a:p>
            <a:r>
              <a:rPr lang="en-GB">
                <a:cs typeface="Calibri" panose="020F0502020204030204"/>
              </a:rPr>
              <a:t>The new approach has 7 goals (listed on the slide).</a:t>
            </a:r>
          </a:p>
          <a:p>
            <a:pPr marL="285750" indent="-285750">
              <a:buFont typeface="Arial,Sans-Serif"/>
              <a:buChar char="•"/>
            </a:pPr>
            <a:endParaRPr lang="en-GB">
              <a:cs typeface="Calibri" panose="020F0502020204030204"/>
            </a:endParaRPr>
          </a:p>
          <a:p>
            <a:pPr>
              <a:lnSpc>
                <a:spcPct val="90000"/>
              </a:lnSpc>
              <a:spcBef>
                <a:spcPts val="1400"/>
              </a:spcBef>
            </a:pPr>
            <a:endParaRPr lang="en-US">
              <a:cs typeface="Calibri"/>
            </a:endParaRPr>
          </a:p>
          <a:p>
            <a:endParaRPr lang="en-NZ">
              <a:cs typeface="Calibri"/>
            </a:endParaRPr>
          </a:p>
        </p:txBody>
      </p:sp>
      <p:sp>
        <p:nvSpPr>
          <p:cNvPr id="4" name="Slide Number Placeholder 3"/>
          <p:cNvSpPr>
            <a:spLocks noGrp="1"/>
          </p:cNvSpPr>
          <p:nvPr>
            <p:ph type="sldNum" sz="quarter" idx="5"/>
          </p:nvPr>
        </p:nvSpPr>
        <p:spPr/>
        <p:txBody>
          <a:bodyPr/>
          <a:lstStyle/>
          <a:p>
            <a:fld id="{404C3B76-8D32-4F95-A511-B6202C11AAFF}" type="slidenum">
              <a:rPr lang="en-NZ" smtClean="0"/>
              <a:t>2</a:t>
            </a:fld>
            <a:endParaRPr lang="en-NZ"/>
          </a:p>
        </p:txBody>
      </p:sp>
    </p:spTree>
    <p:extLst>
      <p:ext uri="{BB962C8B-B14F-4D97-AF65-F5344CB8AC3E}">
        <p14:creationId xmlns:p14="http://schemas.microsoft.com/office/powerpoint/2010/main" val="1586836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400"/>
              </a:spcBef>
            </a:pPr>
            <a:r>
              <a:rPr lang="en-NZ"/>
              <a:t>The COVID-19 Protection Framework has:</a:t>
            </a:r>
            <a:endParaRPr lang="en-US"/>
          </a:p>
          <a:p>
            <a:pPr marL="171450" indent="-171450">
              <a:lnSpc>
                <a:spcPct val="90000"/>
              </a:lnSpc>
              <a:spcBef>
                <a:spcPts val="1400"/>
              </a:spcBef>
              <a:buFont typeface="Arial"/>
              <a:buChar char="•"/>
            </a:pPr>
            <a:r>
              <a:rPr lang="en-NZ"/>
              <a:t>Green aims to allow almost normal social and economic activity while continuing to build health system capacity</a:t>
            </a:r>
            <a:endParaRPr lang="en-US">
              <a:cs typeface="Calibri" panose="020F0502020204030204"/>
            </a:endParaRPr>
          </a:p>
          <a:p>
            <a:pPr marL="171450" indent="-171450">
              <a:lnSpc>
                <a:spcPct val="90000"/>
              </a:lnSpc>
              <a:spcBef>
                <a:spcPts val="1400"/>
              </a:spcBef>
              <a:buFont typeface="Arial"/>
              <a:buChar char="•"/>
            </a:pPr>
            <a:r>
              <a:rPr lang="en-NZ"/>
              <a:t>Orange aims to avoid exponential growth in cases with moderate population level controls, and </a:t>
            </a:r>
            <a:endParaRPr lang="en-US">
              <a:cs typeface="Calibri" panose="020F0502020204030204"/>
            </a:endParaRPr>
          </a:p>
          <a:p>
            <a:pPr marL="171450" indent="-171450">
              <a:lnSpc>
                <a:spcPct val="90000"/>
              </a:lnSpc>
              <a:spcBef>
                <a:spcPts val="1400"/>
              </a:spcBef>
              <a:buFont typeface="Arial"/>
              <a:buChar char="•"/>
            </a:pPr>
            <a:r>
              <a:rPr lang="en-NZ"/>
              <a:t>Red aims to protect the sustainability of the health system and the health of communities through population-level controls. </a:t>
            </a:r>
            <a:endParaRPr lang="en-US"/>
          </a:p>
          <a:p>
            <a:pPr marL="171450" indent="-171450">
              <a:lnSpc>
                <a:spcPct val="90000"/>
              </a:lnSpc>
              <a:spcBef>
                <a:spcPts val="1400"/>
              </a:spcBef>
              <a:buFont typeface="Arial"/>
              <a:buChar char="•"/>
            </a:pPr>
            <a:endParaRPr lang="en-NZ">
              <a:cs typeface="Calibri"/>
            </a:endParaRPr>
          </a:p>
          <a:p>
            <a:pPr>
              <a:lnSpc>
                <a:spcPct val="90000"/>
              </a:lnSpc>
              <a:spcBef>
                <a:spcPts val="1400"/>
              </a:spcBef>
            </a:pPr>
            <a:r>
              <a:rPr lang="en-NZ" b="1">
                <a:cs typeface="Calibri"/>
              </a:rPr>
              <a:t>COVID-19 Public Health Response Act 2020 retains the power to put in place wider lockdowns, as for Alert level 3 and 4, if pressure on the health system becomes unmanageable, or if there are new variants that evade our protection from immunity. </a:t>
            </a:r>
          </a:p>
          <a:p>
            <a:pPr marL="171450" indent="-171450">
              <a:lnSpc>
                <a:spcPct val="90000"/>
              </a:lnSpc>
              <a:spcBef>
                <a:spcPts val="1400"/>
              </a:spcBef>
              <a:buFont typeface="Arial"/>
              <a:buChar char="•"/>
            </a:pPr>
            <a:endParaRPr lang="en-NZ">
              <a:cs typeface="Calibri" panose="020F0502020204030204"/>
            </a:endParaRPr>
          </a:p>
          <a:p>
            <a:pPr>
              <a:lnSpc>
                <a:spcPct val="90000"/>
              </a:lnSpc>
              <a:spcBef>
                <a:spcPts val="1400"/>
              </a:spcBef>
            </a:pPr>
            <a:endParaRPr lang="en-NZ">
              <a:cs typeface="Calibri" panose="020F0502020204030204"/>
            </a:endParaRPr>
          </a:p>
        </p:txBody>
      </p:sp>
      <p:sp>
        <p:nvSpPr>
          <p:cNvPr id="4" name="Slide Number Placeholder 3"/>
          <p:cNvSpPr>
            <a:spLocks noGrp="1"/>
          </p:cNvSpPr>
          <p:nvPr>
            <p:ph type="sldNum" sz="quarter" idx="5"/>
          </p:nvPr>
        </p:nvSpPr>
        <p:spPr/>
        <p:txBody>
          <a:bodyPr/>
          <a:lstStyle/>
          <a:p>
            <a:fld id="{404C3B76-8D32-4F95-A511-B6202C11AAFF}" type="slidenum">
              <a:rPr lang="en-NZ" smtClean="0"/>
              <a:t>3</a:t>
            </a:fld>
            <a:endParaRPr lang="en-NZ"/>
          </a:p>
        </p:txBody>
      </p:sp>
    </p:spTree>
    <p:extLst>
      <p:ext uri="{BB962C8B-B14F-4D97-AF65-F5344CB8AC3E}">
        <p14:creationId xmlns:p14="http://schemas.microsoft.com/office/powerpoint/2010/main" val="400687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a:t>When we hit the milestone of 90% vaccination rates in each region, we will be ready to implement the new framework. </a:t>
            </a:r>
            <a:endParaRPr lang="en-NZ">
              <a:cs typeface="Calibri"/>
            </a:endParaRPr>
          </a:p>
          <a:p>
            <a:endParaRPr lang="en-US">
              <a:cs typeface="Calibri"/>
            </a:endParaRPr>
          </a:p>
          <a:p>
            <a:pPr>
              <a:lnSpc>
                <a:spcPct val="90000"/>
              </a:lnSpc>
              <a:spcBef>
                <a:spcPts val="1400"/>
              </a:spcBef>
            </a:pPr>
            <a:r>
              <a:rPr lang="en-NZ"/>
              <a:t>We acknowledge that some communities are more at risk than others. We are taking the strongest steps we can to protect those most vulnerable parts as we make this move. The key way we can do that is by getting consistently high levels of vaccination across all communities and this is our current focus.</a:t>
            </a:r>
            <a:endParaRPr lang="en-US"/>
          </a:p>
          <a:p>
            <a:pPr>
              <a:lnSpc>
                <a:spcPct val="90000"/>
              </a:lnSpc>
              <a:spcBef>
                <a:spcPts val="1400"/>
              </a:spcBef>
            </a:pPr>
            <a:endParaRPr lang="en-NZ"/>
          </a:p>
          <a:p>
            <a:pPr>
              <a:lnSpc>
                <a:spcPct val="90000"/>
              </a:lnSpc>
              <a:spcBef>
                <a:spcPts val="1400"/>
              </a:spcBef>
            </a:pPr>
            <a:r>
              <a:rPr lang="en-NZ" b="1"/>
              <a:t>We won’t move until it is sufficiently safe to do so, and until we are ready.  </a:t>
            </a:r>
            <a:r>
              <a:rPr lang="en-NZ"/>
              <a:t>Until then we will stick with the current Alert Levels and continue to do the preparation work so we are ready to implement the next stage of the plan.</a:t>
            </a:r>
            <a:endParaRPr lang="en-US"/>
          </a:p>
          <a:p>
            <a:endParaRPr lang="en-US"/>
          </a:p>
          <a:p>
            <a:r>
              <a:rPr lang="en-US"/>
              <a:t>We need to work hard to ensure that intensive efforts continue to life vaccination rates for </a:t>
            </a:r>
            <a:r>
              <a:rPr lang="en-US" err="1"/>
              <a:t>Maori</a:t>
            </a:r>
            <a:r>
              <a:rPr lang="en-US"/>
              <a:t> and vulnerable groups before and after transition. </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04C3B76-8D32-4F95-A511-B6202C11AAFF}" type="slidenum">
              <a:rPr lang="en-NZ" smtClean="0"/>
              <a:t>4</a:t>
            </a:fld>
            <a:endParaRPr lang="en-NZ"/>
          </a:p>
        </p:txBody>
      </p:sp>
    </p:spTree>
    <p:extLst>
      <p:ext uri="{BB962C8B-B14F-4D97-AF65-F5344CB8AC3E}">
        <p14:creationId xmlns:p14="http://schemas.microsoft.com/office/powerpoint/2010/main" val="3062861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C28FDFE4-3D08-4622-9CD1-C3D2C0A65B36}" type="slidenum">
              <a:rPr lang="en-NZ" smtClean="0"/>
              <a:t>5</a:t>
            </a:fld>
            <a:endParaRPr lang="en-NZ"/>
          </a:p>
        </p:txBody>
      </p:sp>
    </p:spTree>
    <p:extLst>
      <p:ext uri="{BB962C8B-B14F-4D97-AF65-F5344CB8AC3E}">
        <p14:creationId xmlns:p14="http://schemas.microsoft.com/office/powerpoint/2010/main" val="217927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a:t>Click to edit Master title style</a:t>
            </a:r>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p>
        </p:txBody>
      </p:sp>
      <p:sp>
        <p:nvSpPr>
          <p:cNvPr id="4" name="Date Placeholder 3"/>
          <p:cNvSpPr>
            <a:spLocks noGrp="1"/>
          </p:cNvSpPr>
          <p:nvPr>
            <p:ph type="dt" sz="half" idx="10"/>
          </p:nvPr>
        </p:nvSpPr>
        <p:spPr/>
        <p:txBody>
          <a:bodyPr/>
          <a:lstStyle/>
          <a:p>
            <a:fld id="{95A08BAC-BB95-429E-B4BA-613EE35D4232}" type="datetimeFigureOut">
              <a:rPr lang="en-NZ" smtClean="0"/>
              <a:t>22/10/2021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4596EA9-AC7B-4063-A4F7-31A7138C9BA4}" type="slidenum">
              <a:rPr lang="en-NZ" smtClean="0"/>
              <a:t>‹#›</a:t>
            </a:fld>
            <a:endParaRPr lang="en-NZ"/>
          </a:p>
        </p:txBody>
      </p:sp>
    </p:spTree>
    <p:extLst>
      <p:ext uri="{BB962C8B-B14F-4D97-AF65-F5344CB8AC3E}">
        <p14:creationId xmlns:p14="http://schemas.microsoft.com/office/powerpoint/2010/main" val="3000618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08BAC-BB95-429E-B4BA-613EE35D4232}" type="datetimeFigureOut">
              <a:rPr lang="en-NZ" smtClean="0"/>
              <a:t>22/10/2021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4596EA9-AC7B-4063-A4F7-31A7138C9BA4}" type="slidenum">
              <a:rPr lang="en-NZ" smtClean="0"/>
              <a:t>‹#›</a:t>
            </a:fld>
            <a:endParaRPr lang="en-NZ"/>
          </a:p>
        </p:txBody>
      </p:sp>
    </p:spTree>
    <p:extLst>
      <p:ext uri="{BB962C8B-B14F-4D97-AF65-F5344CB8AC3E}">
        <p14:creationId xmlns:p14="http://schemas.microsoft.com/office/powerpoint/2010/main" val="847108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08BAC-BB95-429E-B4BA-613EE35D4232}" type="datetimeFigureOut">
              <a:rPr lang="en-NZ" smtClean="0"/>
              <a:t>22/10/2021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4596EA9-AC7B-4063-A4F7-31A7138C9BA4}" type="slidenum">
              <a:rPr lang="en-NZ" smtClean="0"/>
              <a:t>‹#›</a:t>
            </a:fld>
            <a:endParaRPr lang="en-NZ"/>
          </a:p>
        </p:txBody>
      </p:sp>
    </p:spTree>
    <p:extLst>
      <p:ext uri="{BB962C8B-B14F-4D97-AF65-F5344CB8AC3E}">
        <p14:creationId xmlns:p14="http://schemas.microsoft.com/office/powerpoint/2010/main" val="1119862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7"/>
        <p:cNvGrpSpPr/>
        <p:nvPr/>
      </p:nvGrpSpPr>
      <p:grpSpPr>
        <a:xfrm>
          <a:off x="0" y="0"/>
          <a:ext cx="0" cy="0"/>
          <a:chOff x="0" y="0"/>
          <a:chExt cx="0" cy="0"/>
        </a:xfrm>
      </p:grpSpPr>
      <p:sp>
        <p:nvSpPr>
          <p:cNvPr id="18" name="Google Shape;18;p3"/>
          <p:cNvSpPr txBox="1">
            <a:spLocks noGrp="1"/>
          </p:cNvSpPr>
          <p:nvPr>
            <p:ph type="body" idx="1"/>
          </p:nvPr>
        </p:nvSpPr>
        <p:spPr>
          <a:xfrm>
            <a:off x="243051" y="1582140"/>
            <a:ext cx="12209400" cy="6431460"/>
          </a:xfrm>
          <a:prstGeom prst="rect">
            <a:avLst/>
          </a:prstGeom>
          <a:noFill/>
          <a:ln>
            <a:noFill/>
          </a:ln>
        </p:spPr>
        <p:txBody>
          <a:bodyPr spcFirstLastPara="1" wrap="square" lIns="86700" tIns="43350" rIns="86700" bIns="43350" anchor="t" anchorCtr="0">
            <a:normAutofit/>
          </a:bodyPr>
          <a:lstStyle>
            <a:lvl1pPr marL="640080" lvl="0" indent="-471170" algn="l">
              <a:lnSpc>
                <a:spcPct val="90000"/>
              </a:lnSpc>
              <a:spcBef>
                <a:spcPts val="1260"/>
              </a:spcBef>
              <a:spcAft>
                <a:spcPts val="0"/>
              </a:spcAft>
              <a:buClr>
                <a:schemeClr val="dk1"/>
              </a:buClr>
              <a:buSzPts val="1700"/>
              <a:buFont typeface="Helvetica Neue"/>
              <a:buChar char="•"/>
              <a:defRPr>
                <a:latin typeface="Helvetica Neue"/>
                <a:ea typeface="Helvetica Neue"/>
                <a:cs typeface="Helvetica Neue"/>
                <a:sym typeface="Helvetica Neue"/>
              </a:defRPr>
            </a:lvl1pPr>
            <a:lvl2pPr marL="1280160" lvl="1" indent="-471170" algn="l">
              <a:lnSpc>
                <a:spcPct val="90000"/>
              </a:lnSpc>
              <a:spcBef>
                <a:spcPts val="700"/>
              </a:spcBef>
              <a:spcAft>
                <a:spcPts val="0"/>
              </a:spcAft>
              <a:buClr>
                <a:schemeClr val="dk1"/>
              </a:buClr>
              <a:buSzPts val="1700"/>
              <a:buFont typeface="Helvetica Neue"/>
              <a:buChar char="•"/>
              <a:defRPr>
                <a:latin typeface="Helvetica Neue"/>
                <a:ea typeface="Helvetica Neue"/>
                <a:cs typeface="Helvetica Neue"/>
                <a:sym typeface="Helvetica Neue"/>
              </a:defRPr>
            </a:lvl2pPr>
            <a:lvl3pPr marL="1920240" lvl="2" indent="-471170" algn="l">
              <a:lnSpc>
                <a:spcPct val="90000"/>
              </a:lnSpc>
              <a:spcBef>
                <a:spcPts val="700"/>
              </a:spcBef>
              <a:spcAft>
                <a:spcPts val="0"/>
              </a:spcAft>
              <a:buClr>
                <a:schemeClr val="dk1"/>
              </a:buClr>
              <a:buSzPts val="1700"/>
              <a:buFont typeface="Helvetica Neue"/>
              <a:buChar char="•"/>
              <a:defRPr>
                <a:latin typeface="Helvetica Neue"/>
                <a:ea typeface="Helvetica Neue"/>
                <a:cs typeface="Helvetica Neue"/>
                <a:sym typeface="Helvetica Neue"/>
              </a:defRPr>
            </a:lvl3pPr>
            <a:lvl4pPr marL="2560320" lvl="3" indent="-471170" algn="l">
              <a:lnSpc>
                <a:spcPct val="90000"/>
              </a:lnSpc>
              <a:spcBef>
                <a:spcPts val="700"/>
              </a:spcBef>
              <a:spcAft>
                <a:spcPts val="0"/>
              </a:spcAft>
              <a:buClr>
                <a:schemeClr val="dk1"/>
              </a:buClr>
              <a:buSzPts val="1700"/>
              <a:buFont typeface="Helvetica Neue"/>
              <a:buChar char="•"/>
              <a:defRPr>
                <a:latin typeface="Helvetica Neue"/>
                <a:ea typeface="Helvetica Neue"/>
                <a:cs typeface="Helvetica Neue"/>
                <a:sym typeface="Helvetica Neue"/>
              </a:defRPr>
            </a:lvl4pPr>
            <a:lvl5pPr marL="3200400" lvl="4" indent="-471170" algn="l">
              <a:lnSpc>
                <a:spcPct val="90000"/>
              </a:lnSpc>
              <a:spcBef>
                <a:spcPts val="700"/>
              </a:spcBef>
              <a:spcAft>
                <a:spcPts val="0"/>
              </a:spcAft>
              <a:buClr>
                <a:schemeClr val="dk1"/>
              </a:buClr>
              <a:buSzPts val="1700"/>
              <a:buFont typeface="Helvetica Neue"/>
              <a:buChar char="•"/>
              <a:defRPr>
                <a:latin typeface="Helvetica Neue"/>
                <a:ea typeface="Helvetica Neue"/>
                <a:cs typeface="Helvetica Neue"/>
                <a:sym typeface="Helvetica Neue"/>
              </a:defRPr>
            </a:lvl5pPr>
            <a:lvl6pPr marL="3840480" lvl="5" indent="-471170" algn="l">
              <a:lnSpc>
                <a:spcPct val="90000"/>
              </a:lnSpc>
              <a:spcBef>
                <a:spcPts val="700"/>
              </a:spcBef>
              <a:spcAft>
                <a:spcPts val="0"/>
              </a:spcAft>
              <a:buClr>
                <a:schemeClr val="dk1"/>
              </a:buClr>
              <a:buSzPts val="1700"/>
              <a:buFont typeface="Helvetica Neue"/>
              <a:buChar char="•"/>
              <a:defRPr>
                <a:latin typeface="Helvetica Neue"/>
                <a:ea typeface="Helvetica Neue"/>
                <a:cs typeface="Helvetica Neue"/>
                <a:sym typeface="Helvetica Neue"/>
              </a:defRPr>
            </a:lvl6pPr>
            <a:lvl7pPr marL="4480560" lvl="6" indent="-471170" algn="l">
              <a:lnSpc>
                <a:spcPct val="90000"/>
              </a:lnSpc>
              <a:spcBef>
                <a:spcPts val="700"/>
              </a:spcBef>
              <a:spcAft>
                <a:spcPts val="0"/>
              </a:spcAft>
              <a:buClr>
                <a:schemeClr val="dk1"/>
              </a:buClr>
              <a:buSzPts val="1700"/>
              <a:buFont typeface="Helvetica Neue"/>
              <a:buChar char="•"/>
              <a:defRPr>
                <a:latin typeface="Helvetica Neue"/>
                <a:ea typeface="Helvetica Neue"/>
                <a:cs typeface="Helvetica Neue"/>
                <a:sym typeface="Helvetica Neue"/>
              </a:defRPr>
            </a:lvl7pPr>
            <a:lvl8pPr marL="5120640" lvl="7" indent="-471170" algn="l">
              <a:lnSpc>
                <a:spcPct val="90000"/>
              </a:lnSpc>
              <a:spcBef>
                <a:spcPts val="700"/>
              </a:spcBef>
              <a:spcAft>
                <a:spcPts val="0"/>
              </a:spcAft>
              <a:buClr>
                <a:schemeClr val="dk1"/>
              </a:buClr>
              <a:buSzPts val="1700"/>
              <a:buFont typeface="Helvetica Neue"/>
              <a:buChar char="•"/>
              <a:defRPr>
                <a:latin typeface="Helvetica Neue"/>
                <a:ea typeface="Helvetica Neue"/>
                <a:cs typeface="Helvetica Neue"/>
                <a:sym typeface="Helvetica Neue"/>
              </a:defRPr>
            </a:lvl8pPr>
            <a:lvl9pPr marL="5760720" lvl="8" indent="-471170" algn="l">
              <a:lnSpc>
                <a:spcPct val="90000"/>
              </a:lnSpc>
              <a:spcBef>
                <a:spcPts val="700"/>
              </a:spcBef>
              <a:spcAft>
                <a:spcPts val="0"/>
              </a:spcAft>
              <a:buClr>
                <a:schemeClr val="dk1"/>
              </a:buClr>
              <a:buSzPts val="1700"/>
              <a:buFont typeface="Helvetica Neue"/>
              <a:buChar char="•"/>
              <a:defRPr>
                <a:latin typeface="Helvetica Neue"/>
                <a:ea typeface="Helvetica Neue"/>
                <a:cs typeface="Helvetica Neue"/>
                <a:sym typeface="Helvetica Neue"/>
              </a:defRPr>
            </a:lvl9pPr>
          </a:lstStyle>
          <a:p>
            <a:endParaRPr/>
          </a:p>
        </p:txBody>
      </p:sp>
      <p:sp>
        <p:nvSpPr>
          <p:cNvPr id="19" name="Google Shape;19;p3"/>
          <p:cNvSpPr txBox="1">
            <a:spLocks noGrp="1"/>
          </p:cNvSpPr>
          <p:nvPr>
            <p:ph type="title"/>
          </p:nvPr>
        </p:nvSpPr>
        <p:spPr>
          <a:xfrm>
            <a:off x="243051" y="637840"/>
            <a:ext cx="12337500" cy="817320"/>
          </a:xfrm>
          <a:prstGeom prst="rect">
            <a:avLst/>
          </a:prstGeom>
          <a:noFill/>
          <a:ln>
            <a:noFill/>
          </a:ln>
        </p:spPr>
        <p:txBody>
          <a:bodyPr spcFirstLastPara="1" wrap="square" lIns="86700" tIns="43350" rIns="86700" bIns="43350" anchor="ctr" anchorCtr="0">
            <a:noAutofit/>
          </a:bodyPr>
          <a:lstStyle>
            <a:lvl1pPr lvl="0" algn="l">
              <a:lnSpc>
                <a:spcPct val="90000"/>
              </a:lnSpc>
              <a:spcBef>
                <a:spcPts val="0"/>
              </a:spcBef>
              <a:spcAft>
                <a:spcPts val="0"/>
              </a:spcAft>
              <a:buClr>
                <a:schemeClr val="dk1"/>
              </a:buClr>
              <a:buSzPts val="2100"/>
              <a:buFont typeface="Helvetica Neue"/>
              <a:buNone/>
              <a:defRPr sz="2940" b="1">
                <a:latin typeface="Helvetica Neue"/>
                <a:ea typeface="Helvetica Neue"/>
                <a:cs typeface="Helvetica Neue"/>
                <a:sym typeface="Helvetica Neue"/>
              </a:defRPr>
            </a:lvl1pPr>
            <a:lvl2pPr lvl="1" algn="l">
              <a:lnSpc>
                <a:spcPct val="100000"/>
              </a:lnSpc>
              <a:spcBef>
                <a:spcPts val="0"/>
              </a:spcBef>
              <a:spcAft>
                <a:spcPts val="0"/>
              </a:spcAft>
              <a:buSzPts val="2100"/>
              <a:buFont typeface="Helvetica Neue"/>
              <a:buNone/>
              <a:defRPr sz="2940" b="1">
                <a:latin typeface="Helvetica Neue"/>
                <a:ea typeface="Helvetica Neue"/>
                <a:cs typeface="Helvetica Neue"/>
                <a:sym typeface="Helvetica Neue"/>
              </a:defRPr>
            </a:lvl2pPr>
            <a:lvl3pPr lvl="2" algn="l">
              <a:lnSpc>
                <a:spcPct val="100000"/>
              </a:lnSpc>
              <a:spcBef>
                <a:spcPts val="0"/>
              </a:spcBef>
              <a:spcAft>
                <a:spcPts val="0"/>
              </a:spcAft>
              <a:buSzPts val="2100"/>
              <a:buFont typeface="Helvetica Neue"/>
              <a:buNone/>
              <a:defRPr sz="2940" b="1">
                <a:latin typeface="Helvetica Neue"/>
                <a:ea typeface="Helvetica Neue"/>
                <a:cs typeface="Helvetica Neue"/>
                <a:sym typeface="Helvetica Neue"/>
              </a:defRPr>
            </a:lvl3pPr>
            <a:lvl4pPr lvl="3" algn="l">
              <a:lnSpc>
                <a:spcPct val="100000"/>
              </a:lnSpc>
              <a:spcBef>
                <a:spcPts val="0"/>
              </a:spcBef>
              <a:spcAft>
                <a:spcPts val="0"/>
              </a:spcAft>
              <a:buSzPts val="2100"/>
              <a:buFont typeface="Helvetica Neue"/>
              <a:buNone/>
              <a:defRPr sz="2940" b="1">
                <a:latin typeface="Helvetica Neue"/>
                <a:ea typeface="Helvetica Neue"/>
                <a:cs typeface="Helvetica Neue"/>
                <a:sym typeface="Helvetica Neue"/>
              </a:defRPr>
            </a:lvl4pPr>
            <a:lvl5pPr lvl="4" algn="l">
              <a:lnSpc>
                <a:spcPct val="100000"/>
              </a:lnSpc>
              <a:spcBef>
                <a:spcPts val="0"/>
              </a:spcBef>
              <a:spcAft>
                <a:spcPts val="0"/>
              </a:spcAft>
              <a:buSzPts val="2100"/>
              <a:buFont typeface="Helvetica Neue"/>
              <a:buNone/>
              <a:defRPr sz="2940" b="1">
                <a:latin typeface="Helvetica Neue"/>
                <a:ea typeface="Helvetica Neue"/>
                <a:cs typeface="Helvetica Neue"/>
                <a:sym typeface="Helvetica Neue"/>
              </a:defRPr>
            </a:lvl5pPr>
            <a:lvl6pPr lvl="5" algn="l">
              <a:lnSpc>
                <a:spcPct val="100000"/>
              </a:lnSpc>
              <a:spcBef>
                <a:spcPts val="0"/>
              </a:spcBef>
              <a:spcAft>
                <a:spcPts val="0"/>
              </a:spcAft>
              <a:buSzPts val="2100"/>
              <a:buFont typeface="Helvetica Neue"/>
              <a:buNone/>
              <a:defRPr sz="2940" b="1">
                <a:latin typeface="Helvetica Neue"/>
                <a:ea typeface="Helvetica Neue"/>
                <a:cs typeface="Helvetica Neue"/>
                <a:sym typeface="Helvetica Neue"/>
              </a:defRPr>
            </a:lvl6pPr>
            <a:lvl7pPr lvl="6" algn="l">
              <a:lnSpc>
                <a:spcPct val="100000"/>
              </a:lnSpc>
              <a:spcBef>
                <a:spcPts val="0"/>
              </a:spcBef>
              <a:spcAft>
                <a:spcPts val="0"/>
              </a:spcAft>
              <a:buSzPts val="2100"/>
              <a:buFont typeface="Helvetica Neue"/>
              <a:buNone/>
              <a:defRPr sz="2940" b="1">
                <a:latin typeface="Helvetica Neue"/>
                <a:ea typeface="Helvetica Neue"/>
                <a:cs typeface="Helvetica Neue"/>
                <a:sym typeface="Helvetica Neue"/>
              </a:defRPr>
            </a:lvl7pPr>
            <a:lvl8pPr lvl="7" algn="l">
              <a:lnSpc>
                <a:spcPct val="100000"/>
              </a:lnSpc>
              <a:spcBef>
                <a:spcPts val="0"/>
              </a:spcBef>
              <a:spcAft>
                <a:spcPts val="0"/>
              </a:spcAft>
              <a:buSzPts val="2100"/>
              <a:buFont typeface="Helvetica Neue"/>
              <a:buNone/>
              <a:defRPr sz="2940" b="1">
                <a:latin typeface="Helvetica Neue"/>
                <a:ea typeface="Helvetica Neue"/>
                <a:cs typeface="Helvetica Neue"/>
                <a:sym typeface="Helvetica Neue"/>
              </a:defRPr>
            </a:lvl8pPr>
            <a:lvl9pPr lvl="8" algn="l">
              <a:lnSpc>
                <a:spcPct val="100000"/>
              </a:lnSpc>
              <a:spcBef>
                <a:spcPts val="0"/>
              </a:spcBef>
              <a:spcAft>
                <a:spcPts val="0"/>
              </a:spcAft>
              <a:buSzPts val="2100"/>
              <a:buFont typeface="Helvetica Neue"/>
              <a:buNone/>
              <a:defRPr sz="2940" b="1">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1878363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08BAC-BB95-429E-B4BA-613EE35D4232}" type="datetimeFigureOut">
              <a:rPr lang="en-NZ" smtClean="0"/>
              <a:t>22/10/2021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4596EA9-AC7B-4063-A4F7-31A7138C9BA4}" type="slidenum">
              <a:rPr lang="en-NZ" smtClean="0"/>
              <a:t>‹#›</a:t>
            </a:fld>
            <a:endParaRPr lang="en-NZ"/>
          </a:p>
        </p:txBody>
      </p:sp>
    </p:spTree>
    <p:extLst>
      <p:ext uri="{BB962C8B-B14F-4D97-AF65-F5344CB8AC3E}">
        <p14:creationId xmlns:p14="http://schemas.microsoft.com/office/powerpoint/2010/main" val="3604017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a:t>Click to edit Master title style</a:t>
            </a:r>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08BAC-BB95-429E-B4BA-613EE35D4232}" type="datetimeFigureOut">
              <a:rPr lang="en-NZ" smtClean="0"/>
              <a:t>22/10/2021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4596EA9-AC7B-4063-A4F7-31A7138C9BA4}" type="slidenum">
              <a:rPr lang="en-NZ" smtClean="0"/>
              <a:t>‹#›</a:t>
            </a:fld>
            <a:endParaRPr lang="en-NZ"/>
          </a:p>
        </p:txBody>
      </p:sp>
    </p:spTree>
    <p:extLst>
      <p:ext uri="{BB962C8B-B14F-4D97-AF65-F5344CB8AC3E}">
        <p14:creationId xmlns:p14="http://schemas.microsoft.com/office/powerpoint/2010/main" val="3793591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801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808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08BAC-BB95-429E-B4BA-613EE35D4232}" type="datetimeFigureOut">
              <a:rPr lang="en-NZ" smtClean="0"/>
              <a:t>22/10/2021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4596EA9-AC7B-4063-A4F7-31A7138C9BA4}" type="slidenum">
              <a:rPr lang="en-NZ" smtClean="0"/>
              <a:t>‹#›</a:t>
            </a:fld>
            <a:endParaRPr lang="en-NZ"/>
          </a:p>
        </p:txBody>
      </p:sp>
    </p:spTree>
    <p:extLst>
      <p:ext uri="{BB962C8B-B14F-4D97-AF65-F5344CB8AC3E}">
        <p14:creationId xmlns:p14="http://schemas.microsoft.com/office/powerpoint/2010/main" val="2885081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a:t>Click to edit Master title style</a:t>
            </a:r>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08BAC-BB95-429E-B4BA-613EE35D4232}" type="datetimeFigureOut">
              <a:rPr lang="en-NZ" smtClean="0"/>
              <a:t>22/10/2021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94596EA9-AC7B-4063-A4F7-31A7138C9BA4}" type="slidenum">
              <a:rPr lang="en-NZ" smtClean="0"/>
              <a:t>‹#›</a:t>
            </a:fld>
            <a:endParaRPr lang="en-NZ"/>
          </a:p>
        </p:txBody>
      </p:sp>
    </p:spTree>
    <p:extLst>
      <p:ext uri="{BB962C8B-B14F-4D97-AF65-F5344CB8AC3E}">
        <p14:creationId xmlns:p14="http://schemas.microsoft.com/office/powerpoint/2010/main" val="1009593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08BAC-BB95-429E-B4BA-613EE35D4232}" type="datetimeFigureOut">
              <a:rPr lang="en-NZ" smtClean="0"/>
              <a:t>22/10/2021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94596EA9-AC7B-4063-A4F7-31A7138C9BA4}" type="slidenum">
              <a:rPr lang="en-NZ" smtClean="0"/>
              <a:t>‹#›</a:t>
            </a:fld>
            <a:endParaRPr lang="en-NZ"/>
          </a:p>
        </p:txBody>
      </p:sp>
    </p:spTree>
    <p:extLst>
      <p:ext uri="{BB962C8B-B14F-4D97-AF65-F5344CB8AC3E}">
        <p14:creationId xmlns:p14="http://schemas.microsoft.com/office/powerpoint/2010/main" val="2547832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08BAC-BB95-429E-B4BA-613EE35D4232}" type="datetimeFigureOut">
              <a:rPr lang="en-NZ" smtClean="0"/>
              <a:t>22/10/2021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94596EA9-AC7B-4063-A4F7-31A7138C9BA4}" type="slidenum">
              <a:rPr lang="en-NZ" smtClean="0"/>
              <a:t>‹#›</a:t>
            </a:fld>
            <a:endParaRPr lang="en-NZ"/>
          </a:p>
        </p:txBody>
      </p:sp>
    </p:spTree>
    <p:extLst>
      <p:ext uri="{BB962C8B-B14F-4D97-AF65-F5344CB8AC3E}">
        <p14:creationId xmlns:p14="http://schemas.microsoft.com/office/powerpoint/2010/main" val="642877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95A08BAC-BB95-429E-B4BA-613EE35D4232}" type="datetimeFigureOut">
              <a:rPr lang="en-NZ" smtClean="0"/>
              <a:t>22/10/2021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4596EA9-AC7B-4063-A4F7-31A7138C9BA4}" type="slidenum">
              <a:rPr lang="en-NZ" smtClean="0"/>
              <a:t>‹#›</a:t>
            </a:fld>
            <a:endParaRPr lang="en-NZ"/>
          </a:p>
        </p:txBody>
      </p:sp>
    </p:spTree>
    <p:extLst>
      <p:ext uri="{BB962C8B-B14F-4D97-AF65-F5344CB8AC3E}">
        <p14:creationId xmlns:p14="http://schemas.microsoft.com/office/powerpoint/2010/main" val="1958271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a:t>Click icon to add picture</a:t>
            </a:r>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95A08BAC-BB95-429E-B4BA-613EE35D4232}" type="datetimeFigureOut">
              <a:rPr lang="en-NZ" smtClean="0"/>
              <a:t>22/10/2021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4596EA9-AC7B-4063-A4F7-31A7138C9BA4}" type="slidenum">
              <a:rPr lang="en-NZ" smtClean="0"/>
              <a:t>‹#›</a:t>
            </a:fld>
            <a:endParaRPr lang="en-NZ"/>
          </a:p>
        </p:txBody>
      </p:sp>
    </p:spTree>
    <p:extLst>
      <p:ext uri="{BB962C8B-B14F-4D97-AF65-F5344CB8AC3E}">
        <p14:creationId xmlns:p14="http://schemas.microsoft.com/office/powerpoint/2010/main" val="3280234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95A08BAC-BB95-429E-B4BA-613EE35D4232}" type="datetimeFigureOut">
              <a:rPr lang="en-NZ" smtClean="0"/>
              <a:t>22/10/2021</a:t>
            </a:fld>
            <a:endParaRPr lang="en-NZ"/>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94596EA9-AC7B-4063-A4F7-31A7138C9BA4}" type="slidenum">
              <a:rPr lang="en-NZ" smtClean="0"/>
              <a:t>‹#›</a:t>
            </a:fld>
            <a:endParaRPr lang="en-NZ"/>
          </a:p>
        </p:txBody>
      </p:sp>
    </p:spTree>
    <p:extLst>
      <p:ext uri="{BB962C8B-B14F-4D97-AF65-F5344CB8AC3E}">
        <p14:creationId xmlns:p14="http://schemas.microsoft.com/office/powerpoint/2010/main" val="9134423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CCCF0-3D08-4DD1-962A-F935F12DAE56}"/>
              </a:ext>
            </a:extLst>
          </p:cNvPr>
          <p:cNvSpPr>
            <a:spLocks noGrp="1"/>
          </p:cNvSpPr>
          <p:nvPr>
            <p:ph type="title"/>
          </p:nvPr>
        </p:nvSpPr>
        <p:spPr>
          <a:xfrm>
            <a:off x="1150263" y="2195585"/>
            <a:ext cx="10698524" cy="1855788"/>
          </a:xfrm>
        </p:spPr>
        <p:txBody>
          <a:bodyPr/>
          <a:lstStyle/>
          <a:p>
            <a:pPr algn="ctr"/>
            <a:r>
              <a:rPr lang="en-NZ" sz="6150" b="1"/>
              <a:t>COVID-19 Protection Framework</a:t>
            </a:r>
            <a:endParaRPr lang="en-NZ" b="1">
              <a:cs typeface="Calibri Light" panose="020F0302020204030204"/>
            </a:endParaRPr>
          </a:p>
        </p:txBody>
      </p:sp>
      <p:pic>
        <p:nvPicPr>
          <p:cNvPr id="5" name="Picture 4" descr="Background pattern&#10;&#10;Description automatically generated">
            <a:extLst>
              <a:ext uri="{FF2B5EF4-FFF2-40B4-BE49-F238E27FC236}">
                <a16:creationId xmlns:a16="http://schemas.microsoft.com/office/drawing/2014/main" id="{17EDF14B-0951-4BFC-B6FE-37B72EA796F6}"/>
              </a:ext>
            </a:extLst>
          </p:cNvPr>
          <p:cNvPicPr/>
          <p:nvPr/>
        </p:nvPicPr>
        <p:blipFill rotWithShape="1">
          <a:blip r:embed="rId3">
            <a:alphaModFix amt="30000"/>
            <a:extLst>
              <a:ext uri="{28A0092B-C50C-407E-A947-70E740481C1C}">
                <a14:useLocalDpi xmlns:a14="http://schemas.microsoft.com/office/drawing/2010/main" val="0"/>
              </a:ext>
            </a:extLst>
          </a:blip>
          <a:srcRect l="42962" t="40430" r="25634" b="55697"/>
          <a:stretch/>
        </p:blipFill>
        <p:spPr bwMode="auto">
          <a:xfrm>
            <a:off x="0" y="146767"/>
            <a:ext cx="12557721" cy="328206"/>
          </a:xfrm>
          <a:prstGeom prst="rect">
            <a:avLst/>
          </a:prstGeom>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03993BB0-3B5F-42CB-9D70-F1DB17010F41}"/>
              </a:ext>
            </a:extLst>
          </p:cNvPr>
          <p:cNvSpPr/>
          <p:nvPr/>
        </p:nvSpPr>
        <p:spPr>
          <a:xfrm>
            <a:off x="1196834" y="4501854"/>
            <a:ext cx="10033687" cy="477054"/>
          </a:xfrm>
          <a:prstGeom prst="rect">
            <a:avLst/>
          </a:prstGeom>
        </p:spPr>
        <p:txBody>
          <a:bodyPr wrap="square" lIns="91440" tIns="45720" rIns="91440" bIns="45720" anchor="t">
            <a:spAutoFit/>
          </a:bodyPr>
          <a:lstStyle/>
          <a:p>
            <a:endParaRPr lang="en-NZ" sz="2500">
              <a:cs typeface="Calibri"/>
            </a:endParaRPr>
          </a:p>
        </p:txBody>
      </p:sp>
      <p:sp>
        <p:nvSpPr>
          <p:cNvPr id="3" name="TextBox 2">
            <a:extLst>
              <a:ext uri="{FF2B5EF4-FFF2-40B4-BE49-F238E27FC236}">
                <a16:creationId xmlns:a16="http://schemas.microsoft.com/office/drawing/2014/main" id="{697DBB9B-14A7-4D3E-94DF-BC75920D8240}"/>
              </a:ext>
            </a:extLst>
          </p:cNvPr>
          <p:cNvSpPr txBox="1"/>
          <p:nvPr/>
        </p:nvSpPr>
        <p:spPr>
          <a:xfrm>
            <a:off x="1275347" y="4553934"/>
            <a:ext cx="1001354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3000">
              <a:cs typeface="Arial"/>
            </a:endParaRPr>
          </a:p>
          <a:p>
            <a:pPr algn="ctr"/>
            <a:r>
              <a:rPr lang="en-GB" sz="3000">
                <a:cs typeface="Arial"/>
              </a:rPr>
              <a:t>The COVID-19 Protection Framework lays out our domestic response measures for a highly vaccinated population</a:t>
            </a:r>
          </a:p>
          <a:p>
            <a:pPr marL="285750" indent="-285750" algn="ctr">
              <a:buFont typeface="Arial"/>
              <a:buChar char="•"/>
            </a:pPr>
            <a:endParaRPr lang="en-GB" sz="3000">
              <a:cs typeface="Arial"/>
            </a:endParaRPr>
          </a:p>
          <a:p>
            <a:pPr algn="ctr"/>
            <a:r>
              <a:rPr lang="en-GB" sz="3000">
                <a:cs typeface="Arial"/>
              </a:rPr>
              <a:t>It supports the next steps of New Zealand's reconnection with the world.</a:t>
            </a:r>
            <a:r>
              <a:rPr lang="en-US" sz="3000">
                <a:cs typeface="Arial"/>
              </a:rPr>
              <a:t>​</a:t>
            </a:r>
          </a:p>
          <a:p>
            <a:pPr marL="285750" indent="-285750">
              <a:buFont typeface="Arial"/>
              <a:buChar char="•"/>
            </a:pPr>
            <a:endParaRPr lang="en-GB">
              <a:cs typeface="Arial"/>
            </a:endParaRPr>
          </a:p>
          <a:p>
            <a:pPr marL="285750" indent="-285750">
              <a:buFont typeface="Arial"/>
              <a:buChar char="•"/>
            </a:pPr>
            <a:endParaRPr lang="en-GB">
              <a:cs typeface="Arial"/>
            </a:endParaRPr>
          </a:p>
        </p:txBody>
      </p:sp>
      <p:sp>
        <p:nvSpPr>
          <p:cNvPr id="10" name="TextBox 9">
            <a:extLst>
              <a:ext uri="{FF2B5EF4-FFF2-40B4-BE49-F238E27FC236}">
                <a16:creationId xmlns:a16="http://schemas.microsoft.com/office/drawing/2014/main" id="{78A7DEBD-4606-4AED-A23C-8C244481E7C8}"/>
              </a:ext>
            </a:extLst>
          </p:cNvPr>
          <p:cNvSpPr txBox="1"/>
          <p:nvPr/>
        </p:nvSpPr>
        <p:spPr>
          <a:xfrm>
            <a:off x="10962020" y="9159470"/>
            <a:ext cx="4885853" cy="307777"/>
          </a:xfrm>
          <a:prstGeom prst="rect">
            <a:avLst/>
          </a:prstGeom>
          <a:noFill/>
        </p:spPr>
        <p:txBody>
          <a:bodyPr wrap="square" lIns="91440" tIns="45720" rIns="91440" bIns="45720" rtlCol="0" anchor="t">
            <a:spAutoFit/>
          </a:bodyPr>
          <a:lstStyle/>
          <a:p>
            <a:r>
              <a:rPr lang="en-NZ" sz="1400" b="1"/>
              <a:t>22 Oct 2021 v1</a:t>
            </a:r>
          </a:p>
        </p:txBody>
      </p:sp>
    </p:spTree>
    <p:extLst>
      <p:ext uri="{BB962C8B-B14F-4D97-AF65-F5344CB8AC3E}">
        <p14:creationId xmlns:p14="http://schemas.microsoft.com/office/powerpoint/2010/main" val="152478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0D2ED4-E023-4DCF-B83B-9E16BA99D853}"/>
              </a:ext>
            </a:extLst>
          </p:cNvPr>
          <p:cNvSpPr>
            <a:spLocks noGrp="1"/>
          </p:cNvSpPr>
          <p:nvPr>
            <p:ph idx="1"/>
          </p:nvPr>
        </p:nvSpPr>
        <p:spPr>
          <a:xfrm>
            <a:off x="585176" y="778476"/>
            <a:ext cx="11041380" cy="4226010"/>
          </a:xfrm>
        </p:spPr>
        <p:txBody>
          <a:bodyPr vert="horz" lIns="91440" tIns="45720" rIns="91440" bIns="45720" rtlCol="0" anchor="t">
            <a:normAutofit/>
          </a:bodyPr>
          <a:lstStyle/>
          <a:p>
            <a:endParaRPr lang="en-NZ" sz="1800"/>
          </a:p>
          <a:p>
            <a:endParaRPr lang="en-NZ" sz="1800"/>
          </a:p>
          <a:p>
            <a:pPr marL="0" indent="0">
              <a:buNone/>
            </a:pPr>
            <a:endParaRPr lang="en-NZ" sz="1800"/>
          </a:p>
          <a:p>
            <a:pPr marL="285750" indent="-285750"/>
            <a:endParaRPr lang="en-NZ" sz="1800"/>
          </a:p>
          <a:p>
            <a:pPr marL="0" indent="0">
              <a:buNone/>
            </a:pPr>
            <a:endParaRPr lang="en-NZ" sz="1800"/>
          </a:p>
        </p:txBody>
      </p:sp>
      <p:pic>
        <p:nvPicPr>
          <p:cNvPr id="4" name="Picture 3" descr="Background pattern&#10;&#10;Description automatically generated">
            <a:extLst>
              <a:ext uri="{FF2B5EF4-FFF2-40B4-BE49-F238E27FC236}">
                <a16:creationId xmlns:a16="http://schemas.microsoft.com/office/drawing/2014/main" id="{F974CA95-9143-4261-81C1-53EC50FACF5A}"/>
              </a:ext>
            </a:extLst>
          </p:cNvPr>
          <p:cNvPicPr/>
          <p:nvPr/>
        </p:nvPicPr>
        <p:blipFill rotWithShape="1">
          <a:blip r:embed="rId3">
            <a:alphaModFix amt="30000"/>
            <a:extLst>
              <a:ext uri="{28A0092B-C50C-407E-A947-70E740481C1C}">
                <a14:useLocalDpi xmlns:a14="http://schemas.microsoft.com/office/drawing/2010/main" val="0"/>
              </a:ext>
            </a:extLst>
          </a:blip>
          <a:srcRect l="42962" t="40430" r="25634" b="55697"/>
          <a:stretch/>
        </p:blipFill>
        <p:spPr bwMode="auto">
          <a:xfrm>
            <a:off x="0" y="146767"/>
            <a:ext cx="12557721" cy="328206"/>
          </a:xfrm>
          <a:prstGeom prst="rect">
            <a:avLst/>
          </a:prstGeom>
          <a:ln>
            <a:noFill/>
          </a:ln>
          <a:extLst>
            <a:ext uri="{53640926-AAD7-44D8-BBD7-CCE9431645EC}">
              <a14:shadowObscured xmlns:a14="http://schemas.microsoft.com/office/drawing/2010/main"/>
            </a:ext>
          </a:extLst>
        </p:spPr>
      </p:pic>
      <p:pic>
        <p:nvPicPr>
          <p:cNvPr id="2" name="Picture 4" descr="Text&#10;&#10;Description automatically generated">
            <a:extLst>
              <a:ext uri="{FF2B5EF4-FFF2-40B4-BE49-F238E27FC236}">
                <a16:creationId xmlns:a16="http://schemas.microsoft.com/office/drawing/2014/main" id="{07864C03-A91F-4FAF-A86A-285DC8E8201D}"/>
              </a:ext>
            </a:extLst>
          </p:cNvPr>
          <p:cNvPicPr>
            <a:picLocks noChangeAspect="1"/>
          </p:cNvPicPr>
          <p:nvPr/>
        </p:nvPicPr>
        <p:blipFill rotWithShape="1">
          <a:blip r:embed="rId4"/>
          <a:srcRect t="18493"/>
          <a:stretch/>
        </p:blipFill>
        <p:spPr>
          <a:xfrm>
            <a:off x="522671" y="3547388"/>
            <a:ext cx="11512163" cy="5508284"/>
          </a:xfrm>
          <a:prstGeom prst="rect">
            <a:avLst/>
          </a:prstGeom>
        </p:spPr>
      </p:pic>
      <p:sp>
        <p:nvSpPr>
          <p:cNvPr id="5" name="Title 1">
            <a:extLst>
              <a:ext uri="{FF2B5EF4-FFF2-40B4-BE49-F238E27FC236}">
                <a16:creationId xmlns:a16="http://schemas.microsoft.com/office/drawing/2014/main" id="{FDB767B3-4B2A-45FF-A59E-5D3740DB902A}"/>
              </a:ext>
            </a:extLst>
          </p:cNvPr>
          <p:cNvSpPr>
            <a:spLocks noGrp="1"/>
          </p:cNvSpPr>
          <p:nvPr>
            <p:ph type="title"/>
          </p:nvPr>
        </p:nvSpPr>
        <p:spPr>
          <a:xfrm>
            <a:off x="1170783" y="772237"/>
            <a:ext cx="10698524" cy="1855788"/>
          </a:xfrm>
        </p:spPr>
        <p:txBody>
          <a:bodyPr/>
          <a:lstStyle/>
          <a:p>
            <a:pPr algn="ctr"/>
            <a:r>
              <a:rPr lang="en-NZ" sz="6150" b="1">
                <a:cs typeface="Calibri Light" panose="020F0302020204030204"/>
              </a:rPr>
              <a:t>Minimise and Protect  </a:t>
            </a:r>
            <a:endParaRPr lang="en-NZ" sz="6150" b="1">
              <a:solidFill>
                <a:srgbClr val="FF0000"/>
              </a:solidFill>
              <a:cs typeface="Calibri Light" panose="020F0302020204030204"/>
            </a:endParaRPr>
          </a:p>
        </p:txBody>
      </p:sp>
      <p:sp>
        <p:nvSpPr>
          <p:cNvPr id="6" name="TextBox 5">
            <a:extLst>
              <a:ext uri="{FF2B5EF4-FFF2-40B4-BE49-F238E27FC236}">
                <a16:creationId xmlns:a16="http://schemas.microsoft.com/office/drawing/2014/main" id="{E2853625-340D-45C9-AB8B-FA3447F6BBC0}"/>
              </a:ext>
            </a:extLst>
          </p:cNvPr>
          <p:cNvSpPr txBox="1"/>
          <p:nvPr/>
        </p:nvSpPr>
        <p:spPr>
          <a:xfrm>
            <a:off x="1430134" y="2393759"/>
            <a:ext cx="1004099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err="1"/>
              <a:t>Minimisation</a:t>
            </a:r>
            <a:r>
              <a:rPr lang="en-US"/>
              <a:t> means that we are aiming to keep the spread of COVID-19 at as low a level as possible. </a:t>
            </a:r>
            <a:endParaRPr lang="en-US">
              <a:cs typeface="Calibri" panose="020F0502020204030204"/>
            </a:endParaRPr>
          </a:p>
          <a:p>
            <a:pPr algn="ctr"/>
            <a:r>
              <a:rPr lang="en-US"/>
              <a:t>It means containing and controlling any outbreaks, and if practical to do so, stamping it out. </a:t>
            </a:r>
            <a:endParaRPr lang="en-US">
              <a:cs typeface="Calibri" panose="020F0502020204030204"/>
            </a:endParaRPr>
          </a:p>
        </p:txBody>
      </p:sp>
    </p:spTree>
    <p:extLst>
      <p:ext uri="{BB962C8B-B14F-4D97-AF65-F5344CB8AC3E}">
        <p14:creationId xmlns:p14="http://schemas.microsoft.com/office/powerpoint/2010/main" val="681050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3E4DA1-3562-4C58-8D67-A237A70ABEB4}"/>
              </a:ext>
            </a:extLst>
          </p:cNvPr>
          <p:cNvSpPr>
            <a:spLocks noGrp="1"/>
          </p:cNvSpPr>
          <p:nvPr>
            <p:ph idx="1"/>
          </p:nvPr>
        </p:nvSpPr>
        <p:spPr>
          <a:xfrm>
            <a:off x="880110" y="1855788"/>
            <a:ext cx="4902504" cy="6923504"/>
          </a:xfrm>
        </p:spPr>
        <p:txBody>
          <a:bodyPr vert="horz" lIns="91440" tIns="45720" rIns="91440" bIns="45720" rtlCol="0" anchor="t">
            <a:normAutofit/>
          </a:bodyPr>
          <a:lstStyle/>
          <a:p>
            <a:pPr lvl="0"/>
            <a:endParaRPr lang="en-NZ" sz="1800"/>
          </a:p>
          <a:p>
            <a:endParaRPr lang="en-NZ" sz="1800"/>
          </a:p>
        </p:txBody>
      </p:sp>
      <p:pic>
        <p:nvPicPr>
          <p:cNvPr id="5" name="Picture 4" descr="Background pattern&#10;&#10;Description automatically generated">
            <a:extLst>
              <a:ext uri="{FF2B5EF4-FFF2-40B4-BE49-F238E27FC236}">
                <a16:creationId xmlns:a16="http://schemas.microsoft.com/office/drawing/2014/main" id="{D03BE437-2404-4AD2-8597-E3E0E243D3BE}"/>
              </a:ext>
            </a:extLst>
          </p:cNvPr>
          <p:cNvPicPr/>
          <p:nvPr/>
        </p:nvPicPr>
        <p:blipFill rotWithShape="1">
          <a:blip r:embed="rId3">
            <a:alphaModFix amt="30000"/>
            <a:extLst>
              <a:ext uri="{28A0092B-C50C-407E-A947-70E740481C1C}">
                <a14:useLocalDpi xmlns:a14="http://schemas.microsoft.com/office/drawing/2010/main" val="0"/>
              </a:ext>
            </a:extLst>
          </a:blip>
          <a:srcRect l="42962" t="40430" r="25634" b="55697"/>
          <a:stretch/>
        </p:blipFill>
        <p:spPr bwMode="auto">
          <a:xfrm>
            <a:off x="0" y="146767"/>
            <a:ext cx="12557721" cy="328206"/>
          </a:xfrm>
          <a:prstGeom prst="rect">
            <a:avLst/>
          </a:prstGeom>
          <a:ln>
            <a:noFill/>
          </a:ln>
          <a:extLst>
            <a:ext uri="{53640926-AAD7-44D8-BBD7-CCE9431645EC}">
              <a14:shadowObscured xmlns:a14="http://schemas.microsoft.com/office/drawing/2010/main"/>
            </a:ext>
          </a:extLst>
        </p:spPr>
      </p:pic>
      <p:pic>
        <p:nvPicPr>
          <p:cNvPr id="2" name="Picture 6" descr="Text, table&#10;&#10;Description automatically generated">
            <a:extLst>
              <a:ext uri="{FF2B5EF4-FFF2-40B4-BE49-F238E27FC236}">
                <a16:creationId xmlns:a16="http://schemas.microsoft.com/office/drawing/2014/main" id="{7325AEB3-12AB-4275-A50B-8A40BD349A8F}"/>
              </a:ext>
            </a:extLst>
          </p:cNvPr>
          <p:cNvPicPr>
            <a:picLocks noChangeAspect="1"/>
          </p:cNvPicPr>
          <p:nvPr/>
        </p:nvPicPr>
        <p:blipFill>
          <a:blip r:embed="rId4"/>
          <a:stretch>
            <a:fillRect/>
          </a:stretch>
        </p:blipFill>
        <p:spPr>
          <a:xfrm>
            <a:off x="178200" y="655520"/>
            <a:ext cx="12382200" cy="8731159"/>
          </a:xfrm>
          <a:prstGeom prst="rect">
            <a:avLst/>
          </a:prstGeom>
        </p:spPr>
      </p:pic>
    </p:spTree>
    <p:extLst>
      <p:ext uri="{BB962C8B-B14F-4D97-AF65-F5344CB8AC3E}">
        <p14:creationId xmlns:p14="http://schemas.microsoft.com/office/powerpoint/2010/main" val="339265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F4FC4-D041-4508-9B13-C77B959985A8}"/>
              </a:ext>
            </a:extLst>
          </p:cNvPr>
          <p:cNvSpPr>
            <a:spLocks noGrp="1"/>
          </p:cNvSpPr>
          <p:nvPr>
            <p:ph type="title"/>
          </p:nvPr>
        </p:nvSpPr>
        <p:spPr>
          <a:xfrm>
            <a:off x="866663" y="685989"/>
            <a:ext cx="11041380" cy="1855788"/>
          </a:xfrm>
        </p:spPr>
        <p:txBody>
          <a:bodyPr/>
          <a:lstStyle/>
          <a:p>
            <a:r>
              <a:rPr lang="en-NZ" sz="6150" b="1"/>
              <a:t>Trigger for the transition </a:t>
            </a:r>
            <a:endParaRPr lang="en-NZ"/>
          </a:p>
        </p:txBody>
      </p:sp>
      <p:sp>
        <p:nvSpPr>
          <p:cNvPr id="3" name="Content Placeholder 2">
            <a:extLst>
              <a:ext uri="{FF2B5EF4-FFF2-40B4-BE49-F238E27FC236}">
                <a16:creationId xmlns:a16="http://schemas.microsoft.com/office/drawing/2014/main" id="{7A5BCF66-7340-4E95-951A-59BA06B6714A}"/>
              </a:ext>
            </a:extLst>
          </p:cNvPr>
          <p:cNvSpPr>
            <a:spLocks noGrp="1"/>
          </p:cNvSpPr>
          <p:nvPr>
            <p:ph idx="1"/>
          </p:nvPr>
        </p:nvSpPr>
        <p:spPr>
          <a:xfrm>
            <a:off x="987686" y="2252920"/>
            <a:ext cx="11041380" cy="5527925"/>
          </a:xfrm>
        </p:spPr>
        <p:txBody>
          <a:bodyPr vert="horz" lIns="91440" tIns="45720" rIns="91440" bIns="45720" rtlCol="0" anchor="t">
            <a:noAutofit/>
          </a:bodyPr>
          <a:lstStyle/>
          <a:p>
            <a:pPr marL="285750" indent="-285750">
              <a:lnSpc>
                <a:spcPct val="100000"/>
              </a:lnSpc>
              <a:spcBef>
                <a:spcPts val="0"/>
              </a:spcBef>
            </a:pPr>
            <a:endParaRPr lang="en-GB" sz="2500">
              <a:cs typeface="Calibri"/>
            </a:endParaRPr>
          </a:p>
          <a:p>
            <a:pPr marL="285750" indent="-285750">
              <a:lnSpc>
                <a:spcPct val="100000"/>
              </a:lnSpc>
              <a:spcBef>
                <a:spcPts val="0"/>
              </a:spcBef>
            </a:pPr>
            <a:r>
              <a:rPr lang="en-NZ" sz="2500">
                <a:ea typeface="+mn-lt"/>
                <a:cs typeface="+mn-lt"/>
              </a:rPr>
              <a:t>Vaccination coverage across the overall population and equity of vaccination coverage </a:t>
            </a:r>
            <a:endParaRPr lang="en-NZ" sz="2500">
              <a:solidFill>
                <a:srgbClr val="FF0000"/>
              </a:solidFill>
              <a:ea typeface="+mn-lt"/>
              <a:cs typeface="+mn-lt"/>
            </a:endParaRPr>
          </a:p>
          <a:p>
            <a:pPr marL="925830" lvl="1" indent="-285750">
              <a:lnSpc>
                <a:spcPct val="100000"/>
              </a:lnSpc>
              <a:spcBef>
                <a:spcPts val="0"/>
              </a:spcBef>
            </a:pPr>
            <a:r>
              <a:rPr lang="en-US" sz="1950">
                <a:ea typeface="+mn-lt"/>
                <a:cs typeface="+mn-lt"/>
              </a:rPr>
              <a:t>Auckland to move into the new framework when 90 percent of eligible population in each of the three DHBs are fully vaccinated.</a:t>
            </a:r>
          </a:p>
          <a:p>
            <a:pPr lvl="1"/>
            <a:r>
              <a:rPr lang="en-US" sz="1950">
                <a:ea typeface="+mn-lt"/>
                <a:cs typeface="+mn-lt"/>
              </a:rPr>
              <a:t>90 percent fully vaccinated target set across each DHB region before rest of the country moves into new system.</a:t>
            </a:r>
          </a:p>
          <a:p>
            <a:pPr lvl="1"/>
            <a:r>
              <a:rPr lang="en-US" sz="1950">
                <a:ea typeface="+mn-lt"/>
                <a:cs typeface="+mn-lt"/>
              </a:rPr>
              <a:t>Once the South Island reaches a 90% vaccination rate in all areas there is the potential to transition to the new system.</a:t>
            </a:r>
            <a:endParaRPr lang="en-US"/>
          </a:p>
          <a:p>
            <a:pPr marL="960120">
              <a:lnSpc>
                <a:spcPct val="100000"/>
              </a:lnSpc>
              <a:spcBef>
                <a:spcPts val="0"/>
              </a:spcBef>
            </a:pPr>
            <a:r>
              <a:rPr lang="en-US" sz="1950">
                <a:ea typeface="+mn-lt"/>
                <a:cs typeface="+mn-lt"/>
              </a:rPr>
              <a:t>Each option will be considered closer to the time. </a:t>
            </a:r>
            <a:endParaRPr lang="en-US"/>
          </a:p>
          <a:p>
            <a:pPr marL="925830" lvl="1" indent="-285750">
              <a:lnSpc>
                <a:spcPct val="100000"/>
              </a:lnSpc>
              <a:spcBef>
                <a:spcPts val="0"/>
              </a:spcBef>
            </a:pPr>
            <a:endParaRPr lang="en-NZ" sz="1950">
              <a:solidFill>
                <a:srgbClr val="000000"/>
              </a:solidFill>
              <a:ea typeface="+mn-lt"/>
              <a:cs typeface="+mn-lt"/>
            </a:endParaRPr>
          </a:p>
          <a:p>
            <a:pPr marL="0" indent="0">
              <a:lnSpc>
                <a:spcPct val="100000"/>
              </a:lnSpc>
              <a:spcBef>
                <a:spcPts val="0"/>
              </a:spcBef>
              <a:buNone/>
            </a:pPr>
            <a:r>
              <a:rPr lang="en-NZ" sz="2500">
                <a:ea typeface="+mn-lt"/>
                <a:cs typeface="+mn-lt"/>
              </a:rPr>
              <a:t>Other supporting tools </a:t>
            </a:r>
          </a:p>
          <a:p>
            <a:pPr marL="925830" lvl="1" indent="-285750">
              <a:lnSpc>
                <a:spcPct val="100000"/>
              </a:lnSpc>
              <a:spcBef>
                <a:spcPts val="0"/>
              </a:spcBef>
            </a:pPr>
            <a:r>
              <a:rPr lang="en-NZ" sz="1950">
                <a:ea typeface="+mn-lt"/>
                <a:cs typeface="+mn-lt"/>
              </a:rPr>
              <a:t>The capacity of the health and disability system to manage COVID-19 cases (including across public health, primary health care, community services and secondary care).</a:t>
            </a:r>
          </a:p>
          <a:p>
            <a:pPr marL="925830" lvl="1" indent="-285750">
              <a:lnSpc>
                <a:spcPct val="100000"/>
              </a:lnSpc>
              <a:spcBef>
                <a:spcPts val="0"/>
              </a:spcBef>
            </a:pPr>
            <a:r>
              <a:rPr lang="en-NZ" sz="1950">
                <a:ea typeface="+mn-lt"/>
                <a:cs typeface="+mn-lt"/>
              </a:rPr>
              <a:t>Testing, contact tracing and case management capacity.</a:t>
            </a:r>
            <a:endParaRPr lang="en-NZ" sz="1950">
              <a:cs typeface="Calibri"/>
            </a:endParaRPr>
          </a:p>
          <a:p>
            <a:pPr marL="925830" lvl="1" indent="-285750">
              <a:lnSpc>
                <a:spcPct val="100000"/>
              </a:lnSpc>
              <a:spcBef>
                <a:spcPts val="0"/>
              </a:spcBef>
            </a:pPr>
            <a:r>
              <a:rPr lang="en-NZ" sz="1950">
                <a:ea typeface="+mn-lt"/>
                <a:cs typeface="+mn-lt"/>
              </a:rPr>
              <a:t>The transmission of COVID-19 within the community, including its impact on key populations.</a:t>
            </a:r>
          </a:p>
          <a:p>
            <a:pPr marL="285750" indent="-285750">
              <a:lnSpc>
                <a:spcPct val="100000"/>
              </a:lnSpc>
              <a:spcBef>
                <a:spcPts val="0"/>
              </a:spcBef>
            </a:pPr>
            <a:endParaRPr lang="en-NZ" sz="2500" b="1">
              <a:cs typeface="Calibri"/>
            </a:endParaRPr>
          </a:p>
          <a:p>
            <a:pPr marL="285750" indent="-285750">
              <a:lnSpc>
                <a:spcPct val="100000"/>
              </a:lnSpc>
              <a:spcBef>
                <a:spcPts val="0"/>
              </a:spcBef>
              <a:buFont typeface="Arial,Sans-Serif" panose="020B0604020202020204" pitchFamily="34" charset="0"/>
            </a:pPr>
            <a:endParaRPr lang="en-GB" sz="2500">
              <a:cs typeface="Calibri"/>
            </a:endParaRPr>
          </a:p>
          <a:p>
            <a:pPr marL="285750" indent="-285750">
              <a:lnSpc>
                <a:spcPct val="100000"/>
              </a:lnSpc>
              <a:spcBef>
                <a:spcPts val="0"/>
              </a:spcBef>
              <a:buFont typeface="Arial,Sans-Serif" panose="020B0604020202020204" pitchFamily="34" charset="0"/>
            </a:pPr>
            <a:endParaRPr lang="en-GB" sz="2500">
              <a:cs typeface="Calibri"/>
            </a:endParaRPr>
          </a:p>
          <a:p>
            <a:pPr marL="285750" indent="-285750">
              <a:lnSpc>
                <a:spcPct val="100000"/>
              </a:lnSpc>
              <a:spcBef>
                <a:spcPts val="0"/>
              </a:spcBef>
            </a:pPr>
            <a:endParaRPr lang="en-NZ" sz="2500" b="1">
              <a:ea typeface="+mn-lt"/>
              <a:cs typeface="+mn-lt"/>
            </a:endParaRPr>
          </a:p>
          <a:p>
            <a:pPr marL="285750" indent="-285750">
              <a:lnSpc>
                <a:spcPct val="100000"/>
              </a:lnSpc>
              <a:spcBef>
                <a:spcPts val="0"/>
              </a:spcBef>
            </a:pPr>
            <a:endParaRPr lang="en-NZ" sz="2500" b="1">
              <a:ea typeface="+mn-lt"/>
              <a:cs typeface="+mn-lt"/>
            </a:endParaRPr>
          </a:p>
          <a:p>
            <a:pPr marL="285750" indent="-285750">
              <a:lnSpc>
                <a:spcPct val="100000"/>
              </a:lnSpc>
              <a:spcBef>
                <a:spcPts val="0"/>
              </a:spcBef>
            </a:pPr>
            <a:endParaRPr lang="en-NZ" sz="2500" b="1">
              <a:cs typeface="Calibri" panose="020F0502020204030204"/>
            </a:endParaRPr>
          </a:p>
          <a:p>
            <a:pPr marL="285750" indent="-285750">
              <a:lnSpc>
                <a:spcPct val="100000"/>
              </a:lnSpc>
              <a:spcBef>
                <a:spcPts val="0"/>
              </a:spcBef>
            </a:pPr>
            <a:endParaRPr lang="en-GB" sz="2500">
              <a:cs typeface="Calibri" panose="020F0502020204030204"/>
            </a:endParaRPr>
          </a:p>
          <a:p>
            <a:pPr marL="285750" indent="-285750">
              <a:lnSpc>
                <a:spcPct val="100000"/>
              </a:lnSpc>
              <a:spcBef>
                <a:spcPts val="0"/>
              </a:spcBef>
            </a:pPr>
            <a:endParaRPr lang="en-GB" sz="2500">
              <a:cs typeface="Calibri" panose="020F0502020204030204"/>
            </a:endParaRPr>
          </a:p>
          <a:p>
            <a:pPr marL="285750" indent="-285750">
              <a:lnSpc>
                <a:spcPct val="100000"/>
              </a:lnSpc>
              <a:spcBef>
                <a:spcPts val="0"/>
              </a:spcBef>
            </a:pPr>
            <a:endParaRPr lang="en-US" sz="2500">
              <a:cs typeface="Calibri" panose="020F0502020204030204"/>
            </a:endParaRPr>
          </a:p>
          <a:p>
            <a:endParaRPr lang="en-NZ" sz="2500">
              <a:cs typeface="Calibri" panose="020F0502020204030204"/>
            </a:endParaRPr>
          </a:p>
        </p:txBody>
      </p:sp>
      <p:pic>
        <p:nvPicPr>
          <p:cNvPr id="5" name="Picture 4" descr="Background pattern&#10;&#10;Description automatically generated">
            <a:extLst>
              <a:ext uri="{FF2B5EF4-FFF2-40B4-BE49-F238E27FC236}">
                <a16:creationId xmlns:a16="http://schemas.microsoft.com/office/drawing/2014/main" id="{6D38A8F3-894C-44C6-B951-7ACE07F63753}"/>
              </a:ext>
            </a:extLst>
          </p:cNvPr>
          <p:cNvPicPr/>
          <p:nvPr/>
        </p:nvPicPr>
        <p:blipFill rotWithShape="1">
          <a:blip r:embed="rId3">
            <a:alphaModFix amt="30000"/>
            <a:extLst>
              <a:ext uri="{28A0092B-C50C-407E-A947-70E740481C1C}">
                <a14:useLocalDpi xmlns:a14="http://schemas.microsoft.com/office/drawing/2010/main" val="0"/>
              </a:ext>
            </a:extLst>
          </a:blip>
          <a:srcRect l="42962" t="40430" r="25634" b="55697"/>
          <a:stretch/>
        </p:blipFill>
        <p:spPr bwMode="auto">
          <a:xfrm>
            <a:off x="0" y="146767"/>
            <a:ext cx="12557721" cy="3282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4576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FEDD8-2809-4A4B-B445-FE7067416B14}"/>
              </a:ext>
            </a:extLst>
          </p:cNvPr>
          <p:cNvSpPr>
            <a:spLocks noGrp="1"/>
          </p:cNvSpPr>
          <p:nvPr>
            <p:ph type="title"/>
          </p:nvPr>
        </p:nvSpPr>
        <p:spPr>
          <a:xfrm>
            <a:off x="860273" y="700032"/>
            <a:ext cx="11041380" cy="1110722"/>
          </a:xfrm>
        </p:spPr>
        <p:txBody>
          <a:bodyPr>
            <a:normAutofit/>
          </a:bodyPr>
          <a:lstStyle/>
          <a:p>
            <a:r>
              <a:rPr lang="en-NZ" sz="6150" b="1"/>
              <a:t>Next steps </a:t>
            </a:r>
            <a:endParaRPr lang="en-NZ" sz="6150" b="1">
              <a:solidFill>
                <a:srgbClr val="FF0000"/>
              </a:solidFill>
              <a:cs typeface="Calibri Light"/>
            </a:endParaRPr>
          </a:p>
        </p:txBody>
      </p:sp>
      <p:sp>
        <p:nvSpPr>
          <p:cNvPr id="3" name="Content Placeholder 2">
            <a:extLst>
              <a:ext uri="{FF2B5EF4-FFF2-40B4-BE49-F238E27FC236}">
                <a16:creationId xmlns:a16="http://schemas.microsoft.com/office/drawing/2014/main" id="{FCE5042F-478F-4569-B050-04378B948B7D}"/>
              </a:ext>
            </a:extLst>
          </p:cNvPr>
          <p:cNvSpPr>
            <a:spLocks noGrp="1"/>
          </p:cNvSpPr>
          <p:nvPr>
            <p:ph idx="1"/>
          </p:nvPr>
        </p:nvSpPr>
        <p:spPr>
          <a:xfrm>
            <a:off x="866051" y="2008497"/>
            <a:ext cx="11055080" cy="6476754"/>
          </a:xfrm>
        </p:spPr>
        <p:txBody>
          <a:bodyPr vert="horz" lIns="91440" tIns="45720" rIns="91440" bIns="45720" rtlCol="0" anchor="t">
            <a:noAutofit/>
          </a:bodyPr>
          <a:lstStyle/>
          <a:p>
            <a:pPr>
              <a:lnSpc>
                <a:spcPct val="100000"/>
              </a:lnSpc>
              <a:spcBef>
                <a:spcPts val="0"/>
              </a:spcBef>
            </a:pPr>
            <a:r>
              <a:rPr lang="en-NZ" sz="2000" b="1">
                <a:ea typeface="+mn-lt"/>
                <a:cs typeface="+mn-lt"/>
              </a:rPr>
              <a:t>Late-October:</a:t>
            </a:r>
            <a:r>
              <a:rPr lang="en-NZ" sz="2000">
                <a:ea typeface="+mn-lt"/>
                <a:cs typeface="+mn-lt"/>
              </a:rPr>
              <a:t> Further details provided on the implementation of COVID-19 Vaccination certificates, including any primary legislation to enable CVCs to be used as anticipated.</a:t>
            </a:r>
            <a:endParaRPr lang="en-US"/>
          </a:p>
          <a:p>
            <a:pPr>
              <a:lnSpc>
                <a:spcPct val="100000"/>
              </a:lnSpc>
              <a:spcBef>
                <a:spcPts val="0"/>
              </a:spcBef>
            </a:pPr>
            <a:endParaRPr lang="en-NZ" sz="2000">
              <a:cs typeface="Calibri"/>
            </a:endParaRPr>
          </a:p>
          <a:p>
            <a:pPr>
              <a:lnSpc>
                <a:spcPct val="100000"/>
              </a:lnSpc>
              <a:spcBef>
                <a:spcPts val="0"/>
              </a:spcBef>
            </a:pPr>
            <a:r>
              <a:rPr lang="en-NZ" sz="2000" b="1">
                <a:solidFill>
                  <a:srgbClr val="000000"/>
                </a:solidFill>
                <a:cs typeface="Calibri"/>
              </a:rPr>
              <a:t>Mid-November:</a:t>
            </a:r>
            <a:r>
              <a:rPr lang="en-NZ" sz="2000">
                <a:solidFill>
                  <a:srgbClr val="000000"/>
                </a:solidFill>
                <a:cs typeface="Calibri"/>
              </a:rPr>
              <a:t> Further details developed on progress for the transition plan for Auckland and the rest of NZ. </a:t>
            </a:r>
          </a:p>
          <a:p>
            <a:pPr>
              <a:lnSpc>
                <a:spcPct val="100000"/>
              </a:lnSpc>
              <a:spcBef>
                <a:spcPts val="0"/>
              </a:spcBef>
            </a:pPr>
            <a:endParaRPr lang="en-NZ" sz="2000">
              <a:cs typeface="Calibri"/>
            </a:endParaRPr>
          </a:p>
          <a:p>
            <a:pPr>
              <a:lnSpc>
                <a:spcPct val="100000"/>
              </a:lnSpc>
              <a:spcBef>
                <a:spcPts val="0"/>
              </a:spcBef>
            </a:pPr>
            <a:r>
              <a:rPr lang="en-NZ" sz="2000" b="1">
                <a:cs typeface="Calibri"/>
              </a:rPr>
              <a:t>Throughout November: </a:t>
            </a:r>
          </a:p>
          <a:p>
            <a:pPr marL="982980" lvl="1" indent="-342900">
              <a:lnSpc>
                <a:spcPct val="100000"/>
              </a:lnSpc>
              <a:spcBef>
                <a:spcPts val="0"/>
              </a:spcBef>
            </a:pPr>
            <a:r>
              <a:rPr lang="en-NZ" sz="2000">
                <a:ea typeface="+mn-lt"/>
                <a:cs typeface="+mn-lt"/>
              </a:rPr>
              <a:t>Further advice developed on new testing, tracing and isolation strategies.</a:t>
            </a:r>
            <a:endParaRPr lang="en-NZ" sz="2000">
              <a:cs typeface="Calibri"/>
            </a:endParaRPr>
          </a:p>
          <a:p>
            <a:pPr marL="982980" lvl="1" indent="-342900">
              <a:lnSpc>
                <a:spcPct val="100000"/>
              </a:lnSpc>
              <a:spcBef>
                <a:spcPts val="0"/>
              </a:spcBef>
            </a:pPr>
            <a:r>
              <a:rPr lang="en-NZ" sz="2000">
                <a:ea typeface="+mn-lt"/>
                <a:cs typeface="+mn-lt"/>
              </a:rPr>
              <a:t>Further advice developed on potential new approach to economic supports. </a:t>
            </a:r>
          </a:p>
          <a:p>
            <a:pPr marL="982980" lvl="1" indent="-342900">
              <a:lnSpc>
                <a:spcPct val="100000"/>
              </a:lnSpc>
              <a:spcBef>
                <a:spcPts val="0"/>
              </a:spcBef>
            </a:pPr>
            <a:r>
              <a:rPr lang="en-US" sz="2000">
                <a:ea typeface="+mn-lt"/>
                <a:cs typeface="+mn-lt"/>
              </a:rPr>
              <a:t>Further work on a revised approach to welfare and community-based supports, including food and other essential wellbeing provisions. </a:t>
            </a:r>
            <a:endParaRPr lang="en-NZ" sz="2000">
              <a:cs typeface="Calibri"/>
            </a:endParaRPr>
          </a:p>
          <a:p>
            <a:r>
              <a:rPr lang="en-NZ" sz="2000" b="1">
                <a:ea typeface="+mn-lt"/>
                <a:cs typeface="+mn-lt"/>
              </a:rPr>
              <a:t>Ongoing:</a:t>
            </a:r>
            <a:r>
              <a:rPr lang="en-NZ" sz="2000">
                <a:ea typeface="+mn-lt"/>
                <a:cs typeface="+mn-lt"/>
              </a:rPr>
              <a:t> Work continues in operational readiness for a switch to the new approach and its new implementation. </a:t>
            </a:r>
            <a:endParaRPr lang="en-NZ" sz="2000">
              <a:cs typeface="Calibri"/>
            </a:endParaRPr>
          </a:p>
          <a:p>
            <a:endParaRPr lang="en-NZ" sz="2000">
              <a:cs typeface="Calibri"/>
            </a:endParaRPr>
          </a:p>
        </p:txBody>
      </p:sp>
      <p:pic>
        <p:nvPicPr>
          <p:cNvPr id="5" name="Picture 4" descr="Background pattern&#10;&#10;Description automatically generated">
            <a:extLst>
              <a:ext uri="{FF2B5EF4-FFF2-40B4-BE49-F238E27FC236}">
                <a16:creationId xmlns:a16="http://schemas.microsoft.com/office/drawing/2014/main" id="{093B5D65-DF38-4AC6-886B-10524C5B5459}"/>
              </a:ext>
            </a:extLst>
          </p:cNvPr>
          <p:cNvPicPr/>
          <p:nvPr/>
        </p:nvPicPr>
        <p:blipFill rotWithShape="1">
          <a:blip r:embed="rId3">
            <a:alphaModFix amt="30000"/>
            <a:extLst>
              <a:ext uri="{28A0092B-C50C-407E-A947-70E740481C1C}">
                <a14:useLocalDpi xmlns:a14="http://schemas.microsoft.com/office/drawing/2010/main" val="0"/>
              </a:ext>
            </a:extLst>
          </a:blip>
          <a:srcRect l="42962" t="40430" r="25634" b="55697"/>
          <a:stretch/>
        </p:blipFill>
        <p:spPr bwMode="auto">
          <a:xfrm>
            <a:off x="0" y="146767"/>
            <a:ext cx="12557721" cy="3282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70714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2e1d24d-571f-4723-a7e2-15f0beff0d27">
      <UserInfo>
        <DisplayName>Michelle Taylor [DPMC]</DisplayName>
        <AccountId>233</AccountId>
        <AccountType/>
      </UserInfo>
      <UserInfo>
        <DisplayName>Zoe Juniper [DPMC]</DisplayName>
        <AccountId>288</AccountId>
        <AccountType/>
      </UserInfo>
    </SharedWithUsers>
    <MediaLengthInSeconds xmlns="c81709ca-ad40-457b-888d-c9defb79297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C628F7D59CBB42A130E0F458B99EF5" ma:contentTypeVersion="13" ma:contentTypeDescription="Create a new document." ma:contentTypeScope="" ma:versionID="88f742d7e4e5c9d4adc36164e97b41c1">
  <xsd:schema xmlns:xsd="http://www.w3.org/2001/XMLSchema" xmlns:xs="http://www.w3.org/2001/XMLSchema" xmlns:p="http://schemas.microsoft.com/office/2006/metadata/properties" xmlns:ns2="c81709ca-ad40-457b-888d-c9defb792974" xmlns:ns3="f2e1d24d-571f-4723-a7e2-15f0beff0d27" targetNamespace="http://schemas.microsoft.com/office/2006/metadata/properties" ma:root="true" ma:fieldsID="5ae05c5510b0a878058b6a2ce749851f" ns2:_="" ns3:_="">
    <xsd:import namespace="c81709ca-ad40-457b-888d-c9defb792974"/>
    <xsd:import namespace="f2e1d24d-571f-4723-a7e2-15f0beff0d2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1709ca-ad40-457b-888d-c9defb7929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2e1d24d-571f-4723-a7e2-15f0beff0d2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F66FDA-B8A7-45A3-B9E5-26FDB3A5E093}">
  <ds:schemaRefs>
    <ds:schemaRef ds:uri="c81709ca-ad40-457b-888d-c9defb792974"/>
    <ds:schemaRef ds:uri="f2e1d24d-571f-4723-a7e2-15f0beff0d2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917B80E-788A-47C1-9F42-ADBF409657FA}">
  <ds:schemaRefs>
    <ds:schemaRef ds:uri="c81709ca-ad40-457b-888d-c9defb792974"/>
    <ds:schemaRef ds:uri="f2e1d24d-571f-4723-a7e2-15f0beff0d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28754A9-4DAC-479B-B4C1-C912931E8C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931</Words>
  <Application>Microsoft Office PowerPoint</Application>
  <PresentationFormat>A3 Paper (297x420 mm)</PresentationFormat>
  <Paragraphs>75</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Arial,Sans-Serif</vt:lpstr>
      <vt:lpstr>Calibri</vt:lpstr>
      <vt:lpstr>Calibri Light</vt:lpstr>
      <vt:lpstr>Helvetica Neue</vt:lpstr>
      <vt:lpstr>Office Theme</vt:lpstr>
      <vt:lpstr>COVID-19 Protection Framework</vt:lpstr>
      <vt:lpstr>Minimise and Protect  </vt:lpstr>
      <vt:lpstr>PowerPoint Presentation</vt:lpstr>
      <vt:lpstr>Trigger for the transition </vt:lpstr>
      <vt:lpstr>Next steps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Belinda Birchall [DPMC]</dc:creator>
  <cp:lastModifiedBy>Sally-Anne Coates</cp:lastModifiedBy>
  <cp:revision>22</cp:revision>
  <cp:lastPrinted>2021-10-01T03:19:47Z</cp:lastPrinted>
  <dcterms:created xsi:type="dcterms:W3CDTF">2021-07-16T00:47:23Z</dcterms:created>
  <dcterms:modified xsi:type="dcterms:W3CDTF">2021-10-21T23:32:06Z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0x010100B0C628F7D59CBB42A130E0F458B99EF5</vt:lpwstr>
  </property>
  <property fmtid="{D5CDD505-2E9C-101B-9397-08002B2CF9AE}" pid="3" name="Order">
    <vt:r8>749900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ies>
</file>